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9" r:id="rId5"/>
    <p:sldId id="276" r:id="rId6"/>
    <p:sldId id="263" r:id="rId7"/>
    <p:sldId id="264" r:id="rId8"/>
    <p:sldId id="260" r:id="rId9"/>
    <p:sldId id="261" r:id="rId10"/>
    <p:sldId id="262" r:id="rId11"/>
    <p:sldId id="279" r:id="rId12"/>
    <p:sldId id="28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3" autoAdjust="0"/>
    <p:restoredTop sz="94623"/>
  </p:normalViewPr>
  <p:slideViewPr>
    <p:cSldViewPr snapToGrid="0" snapToObjects="1">
      <p:cViewPr varScale="1">
        <p:scale>
          <a:sx n="85" d="100"/>
          <a:sy n="85" d="100"/>
        </p:scale>
        <p:origin x="1872"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31" Type="http://schemas.microsoft.com/office/2015/10/relationships/revisionInfo" Target="revisionInfo.xml"/><Relationship Id="rId10"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2BC6AC-AD15-4C29-A7D5-0FE4840F8827}" type="datetimeFigureOut">
              <a:rPr lang="en-AU" smtClean="0"/>
              <a:t>17/10/2017</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40C21F-D000-4B08-9DC4-00C6B253626E}" type="slidenum">
              <a:rPr lang="en-AU" smtClean="0"/>
              <a:t>‹#›</a:t>
            </a:fld>
            <a:endParaRPr lang="en-AU"/>
          </a:p>
        </p:txBody>
      </p:sp>
    </p:spTree>
    <p:extLst>
      <p:ext uri="{BB962C8B-B14F-4D97-AF65-F5344CB8AC3E}">
        <p14:creationId xmlns:p14="http://schemas.microsoft.com/office/powerpoint/2010/main" val="777035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416220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94242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1459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46722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122863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784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34773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3593991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159985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421656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2361EF9-2DAF-DC49-B7DC-CCEAED4E5A8E}" type="datetimeFigureOut">
              <a:rPr lang="en-US" smtClean="0"/>
              <a:t>10/17/17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87D27F1-FD57-2049-95CE-C05AB7B9987D}" type="slidenum">
              <a:rPr lang="en-US" smtClean="0"/>
              <a:t>‹#›</a:t>
            </a:fld>
            <a:endParaRPr lang="en-US"/>
          </a:p>
        </p:txBody>
      </p:sp>
    </p:spTree>
    <p:extLst>
      <p:ext uri="{BB962C8B-B14F-4D97-AF65-F5344CB8AC3E}">
        <p14:creationId xmlns:p14="http://schemas.microsoft.com/office/powerpoint/2010/main" val="27951283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FBL3785 red ba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39256"/>
            <a:ext cx="9144000" cy="9271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1"/>
            <a:ext cx="8229600" cy="4190350"/>
          </a:xfrm>
          <a:prstGeom prst="rect">
            <a:avLst/>
          </a:prstGeom>
        </p:spPr>
        <p:txBody>
          <a:bodyPr vert="horz" lIns="91440" tIns="45720" rIns="91440" bIns="45720" rtlCol="0">
            <a:normAutofit/>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Tree>
    <p:extLst>
      <p:ext uri="{BB962C8B-B14F-4D97-AF65-F5344CB8AC3E}">
        <p14:creationId xmlns:p14="http://schemas.microsoft.com/office/powerpoint/2010/main" val="153600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hrmonline.com.au/section/featured/perfect-policies-and-procedures-docu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Assessment </a:t>
            </a:r>
          </a:p>
        </p:txBody>
      </p:sp>
      <p:sp>
        <p:nvSpPr>
          <p:cNvPr id="3" name="Content Placeholder 2"/>
          <p:cNvSpPr>
            <a:spLocks noGrp="1"/>
          </p:cNvSpPr>
          <p:nvPr>
            <p:ph idx="1"/>
          </p:nvPr>
        </p:nvSpPr>
        <p:spPr/>
        <p:txBody>
          <a:bodyPr/>
          <a:lstStyle/>
          <a:p>
            <a:pPr marL="0" indent="0">
              <a:buNone/>
            </a:pPr>
            <a:r>
              <a:rPr lang="en-AU" dirty="0"/>
              <a:t>For this assignment you need to choose an </a:t>
            </a:r>
            <a:r>
              <a:rPr lang="en-AU" dirty="0" smtClean="0"/>
              <a:t>Australian organisation </a:t>
            </a:r>
            <a:r>
              <a:rPr lang="en-AU" dirty="0"/>
              <a:t>and develop a policy on </a:t>
            </a:r>
            <a:r>
              <a:rPr lang="en-AU" b="1" dirty="0"/>
              <a:t>one of the following</a:t>
            </a:r>
            <a:r>
              <a:rPr lang="en-AU" dirty="0"/>
              <a:t> topics for that organisation.</a:t>
            </a:r>
          </a:p>
          <a:p>
            <a:pPr lvl="1"/>
            <a:r>
              <a:rPr lang="en-AU" dirty="0"/>
              <a:t>Recruitment and selection</a:t>
            </a:r>
          </a:p>
          <a:p>
            <a:pPr lvl="1"/>
            <a:r>
              <a:rPr lang="en-AU" dirty="0"/>
              <a:t>Learning, training and development</a:t>
            </a:r>
          </a:p>
          <a:p>
            <a:pPr lvl="1"/>
            <a:r>
              <a:rPr lang="en-AU" dirty="0"/>
              <a:t>Performance management </a:t>
            </a:r>
          </a:p>
          <a:p>
            <a:endParaRPr lang="en-AU" dirty="0"/>
          </a:p>
        </p:txBody>
      </p:sp>
    </p:spTree>
    <p:extLst>
      <p:ext uri="{BB962C8B-B14F-4D97-AF65-F5344CB8AC3E}">
        <p14:creationId xmlns:p14="http://schemas.microsoft.com/office/powerpoint/2010/main" val="2321273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solidFill>
                  <a:srgbClr val="C00000"/>
                </a:solidFill>
              </a:rPr>
              <a:t>Assessment Task 3</a:t>
            </a:r>
            <a:br>
              <a:rPr lang="en-AU" b="1" dirty="0">
                <a:solidFill>
                  <a:srgbClr val="C00000"/>
                </a:solidFill>
              </a:rPr>
            </a:br>
            <a:r>
              <a:rPr lang="en-AU" b="1" dirty="0">
                <a:solidFill>
                  <a:srgbClr val="C00000"/>
                </a:solidFill>
              </a:rPr>
              <a:t> Policy</a:t>
            </a:r>
            <a:r>
              <a:rPr lang="en-AU" b="1" dirty="0"/>
              <a:t>	</a:t>
            </a:r>
          </a:p>
        </p:txBody>
      </p:sp>
      <p:sp>
        <p:nvSpPr>
          <p:cNvPr id="3" name="Content Placeholder 2"/>
          <p:cNvSpPr>
            <a:spLocks noGrp="1"/>
          </p:cNvSpPr>
          <p:nvPr>
            <p:ph idx="1"/>
          </p:nvPr>
        </p:nvSpPr>
        <p:spPr>
          <a:xfrm>
            <a:off x="457199" y="1600201"/>
            <a:ext cx="8384959" cy="4190350"/>
          </a:xfrm>
        </p:spPr>
        <p:txBody>
          <a:bodyPr>
            <a:normAutofit lnSpcReduction="10000"/>
          </a:bodyPr>
          <a:lstStyle/>
          <a:p>
            <a:r>
              <a:rPr lang="en-AU" dirty="0" smtClean="0"/>
              <a:t>Weighting</a:t>
            </a:r>
            <a:r>
              <a:rPr lang="en-AU" dirty="0"/>
              <a:t>:			40%</a:t>
            </a:r>
          </a:p>
          <a:p>
            <a:r>
              <a:rPr lang="en-AU" dirty="0"/>
              <a:t>Length:				2000 words </a:t>
            </a:r>
          </a:p>
          <a:p>
            <a:r>
              <a:rPr lang="en-AU" dirty="0"/>
              <a:t>You need to use a minimum of </a:t>
            </a:r>
            <a:r>
              <a:rPr lang="en-AU" b="1" dirty="0"/>
              <a:t>10 </a:t>
            </a:r>
            <a:r>
              <a:rPr lang="en-AU" b="1" dirty="0" smtClean="0"/>
              <a:t>academic journal </a:t>
            </a:r>
            <a:r>
              <a:rPr lang="en-AU" dirty="0" smtClean="0"/>
              <a:t>articles </a:t>
            </a:r>
            <a:r>
              <a:rPr lang="en-AU" dirty="0"/>
              <a:t>to support your policy. </a:t>
            </a:r>
          </a:p>
          <a:p>
            <a:r>
              <a:rPr lang="en-AU" dirty="0"/>
              <a:t>If you choose to base your policy on a pre-existing one, you need to identify and reference this policy and attach to the back of your assessment</a:t>
            </a:r>
          </a:p>
          <a:p>
            <a:pPr marL="0" indent="0">
              <a:buNone/>
            </a:pPr>
            <a:endParaRPr lang="en-AU" dirty="0"/>
          </a:p>
        </p:txBody>
      </p:sp>
    </p:spTree>
    <p:extLst>
      <p:ext uri="{BB962C8B-B14F-4D97-AF65-F5344CB8AC3E}">
        <p14:creationId xmlns:p14="http://schemas.microsoft.com/office/powerpoint/2010/main" val="853602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a Policy?</a:t>
            </a:r>
          </a:p>
        </p:txBody>
      </p:sp>
      <p:sp>
        <p:nvSpPr>
          <p:cNvPr id="3" name="Content Placeholder 2"/>
          <p:cNvSpPr>
            <a:spLocks noGrp="1"/>
          </p:cNvSpPr>
          <p:nvPr>
            <p:ph idx="1"/>
          </p:nvPr>
        </p:nvSpPr>
        <p:spPr/>
        <p:txBody>
          <a:bodyPr>
            <a:normAutofit fontScale="92500" lnSpcReduction="20000"/>
          </a:bodyPr>
          <a:lstStyle/>
          <a:p>
            <a:r>
              <a:rPr lang="en-AU" dirty="0"/>
              <a:t>At its most basic, policy is “a course or principle of action, adopted or proposed by a government, party, business or individual” (</a:t>
            </a:r>
            <a:r>
              <a:rPr lang="en-AU" i="1" dirty="0"/>
              <a:t>Australian Concise Oxford Dictionary</a:t>
            </a:r>
            <a:r>
              <a:rPr lang="en-AU" dirty="0"/>
              <a:t>).</a:t>
            </a:r>
          </a:p>
          <a:p>
            <a:pPr lvl="1"/>
            <a:r>
              <a:rPr lang="en-AU" dirty="0"/>
              <a:t>it states matters of principle</a:t>
            </a:r>
          </a:p>
          <a:p>
            <a:pPr lvl="1"/>
            <a:r>
              <a:rPr lang="en-AU" dirty="0"/>
              <a:t>it is focused on action, stating what is to be done and by whom</a:t>
            </a:r>
          </a:p>
          <a:p>
            <a:pPr lvl="1"/>
            <a:r>
              <a:rPr lang="en-AU" dirty="0"/>
              <a:t>it is an authoritative statement, made by a person or body with power to do so</a:t>
            </a:r>
          </a:p>
          <a:p>
            <a:pPr lvl="1"/>
            <a:r>
              <a:rPr lang="en-AU" dirty="0"/>
              <a:t>it is compliant with all relevant legislation </a:t>
            </a:r>
          </a:p>
          <a:p>
            <a:endParaRPr lang="en-AU" dirty="0"/>
          </a:p>
        </p:txBody>
      </p:sp>
    </p:spTree>
    <p:extLst>
      <p:ext uri="{BB962C8B-B14F-4D97-AF65-F5344CB8AC3E}">
        <p14:creationId xmlns:p14="http://schemas.microsoft.com/office/powerpoint/2010/main" val="1353879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is a Policy?</a:t>
            </a:r>
          </a:p>
        </p:txBody>
      </p:sp>
      <p:sp>
        <p:nvSpPr>
          <p:cNvPr id="3" name="Content Placeholder 2"/>
          <p:cNvSpPr>
            <a:spLocks noGrp="1"/>
          </p:cNvSpPr>
          <p:nvPr>
            <p:ph idx="1"/>
          </p:nvPr>
        </p:nvSpPr>
        <p:spPr>
          <a:xfrm>
            <a:off x="457200" y="1600201"/>
            <a:ext cx="8229600" cy="4190350"/>
          </a:xfrm>
        </p:spPr>
        <p:txBody>
          <a:bodyPr>
            <a:normAutofit fontScale="85000" lnSpcReduction="10000"/>
          </a:bodyPr>
          <a:lstStyle/>
          <a:p>
            <a:r>
              <a:rPr lang="en-AU" dirty="0"/>
              <a:t>Workplace policies often reinforce and clarify standard operating procedure in a workplace. Well written policies help employers manage staff more effectively by clearly defining acceptable and unacceptable behaviour in the workplace, and set out the implications of not complying with those policies.</a:t>
            </a:r>
          </a:p>
          <a:p>
            <a:r>
              <a:rPr lang="en-AU" dirty="0"/>
              <a:t>Above all, good policy is a tool which makes administration easier, and allows people to get on with the organisation’s core business more efficiently and effectively</a:t>
            </a:r>
          </a:p>
          <a:p>
            <a:endParaRPr lang="en-AU" dirty="0"/>
          </a:p>
        </p:txBody>
      </p:sp>
    </p:spTree>
    <p:extLst>
      <p:ext uri="{BB962C8B-B14F-4D97-AF65-F5344CB8AC3E}">
        <p14:creationId xmlns:p14="http://schemas.microsoft.com/office/powerpoint/2010/main" val="2775679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Assessment </a:t>
            </a:r>
          </a:p>
        </p:txBody>
      </p:sp>
      <p:sp>
        <p:nvSpPr>
          <p:cNvPr id="3" name="Content Placeholder 2"/>
          <p:cNvSpPr>
            <a:spLocks noGrp="1"/>
          </p:cNvSpPr>
          <p:nvPr>
            <p:ph idx="1"/>
          </p:nvPr>
        </p:nvSpPr>
        <p:spPr/>
        <p:txBody>
          <a:bodyPr>
            <a:normAutofit fontScale="92500" lnSpcReduction="10000"/>
          </a:bodyPr>
          <a:lstStyle/>
          <a:p>
            <a:r>
              <a:rPr lang="en-AU" dirty="0"/>
              <a:t>You can choose an </a:t>
            </a:r>
            <a:r>
              <a:rPr lang="en-AU" dirty="0" smtClean="0"/>
              <a:t>Australian organisation </a:t>
            </a:r>
            <a:r>
              <a:rPr lang="en-AU" dirty="0"/>
              <a:t>in which you are currently or were employed by or one you aspire to work for.</a:t>
            </a:r>
          </a:p>
          <a:p>
            <a:r>
              <a:rPr lang="en-AU" dirty="0"/>
              <a:t>You are expected to research widely to identify examples of relevant policies and journal articles. </a:t>
            </a:r>
          </a:p>
          <a:p>
            <a:r>
              <a:rPr lang="en-AU" dirty="0"/>
              <a:t>You need to use a minimum of </a:t>
            </a:r>
            <a:r>
              <a:rPr lang="en-AU" b="1" dirty="0">
                <a:solidFill>
                  <a:srgbClr val="FF0000"/>
                </a:solidFill>
              </a:rPr>
              <a:t>10 articles to support your policy. </a:t>
            </a:r>
            <a:r>
              <a:rPr lang="en-AU" dirty="0"/>
              <a:t>If you choose to base your policy on a pre-existing one, you need to identify and reference this policy</a:t>
            </a:r>
          </a:p>
          <a:p>
            <a:endParaRPr lang="en-AU" dirty="0"/>
          </a:p>
        </p:txBody>
      </p:sp>
    </p:spTree>
    <p:extLst>
      <p:ext uri="{BB962C8B-B14F-4D97-AF65-F5344CB8AC3E}">
        <p14:creationId xmlns:p14="http://schemas.microsoft.com/office/powerpoint/2010/main" val="1679864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Assessment Structure</a:t>
            </a:r>
          </a:p>
        </p:txBody>
      </p:sp>
      <p:sp>
        <p:nvSpPr>
          <p:cNvPr id="3" name="Content Placeholder 2"/>
          <p:cNvSpPr>
            <a:spLocks noGrp="1"/>
          </p:cNvSpPr>
          <p:nvPr>
            <p:ph idx="1"/>
          </p:nvPr>
        </p:nvSpPr>
        <p:spPr/>
        <p:txBody>
          <a:bodyPr>
            <a:normAutofit fontScale="92500" lnSpcReduction="20000"/>
          </a:bodyPr>
          <a:lstStyle/>
          <a:p>
            <a:pPr marL="0" indent="0">
              <a:buNone/>
            </a:pPr>
            <a:r>
              <a:rPr lang="en-AU" dirty="0"/>
              <a:t>A suggested structure would incorporate</a:t>
            </a:r>
          </a:p>
          <a:p>
            <a:pPr lvl="1"/>
            <a:r>
              <a:rPr lang="en-AU" dirty="0">
                <a:solidFill>
                  <a:srgbClr val="FF0000"/>
                </a:solidFill>
              </a:rPr>
              <a:t>Background: </a:t>
            </a:r>
            <a:r>
              <a:rPr lang="en-AU" dirty="0"/>
              <a:t>Who the company is: its strategic objectives: reason why the policy has been created </a:t>
            </a:r>
          </a:p>
          <a:p>
            <a:pPr lvl="1"/>
            <a:r>
              <a:rPr lang="en-AU" dirty="0">
                <a:solidFill>
                  <a:srgbClr val="FF0000"/>
                </a:solidFill>
              </a:rPr>
              <a:t>Purpose: </a:t>
            </a:r>
            <a:r>
              <a:rPr lang="en-AU" dirty="0"/>
              <a:t>What does this policy aim to do</a:t>
            </a:r>
          </a:p>
          <a:p>
            <a:pPr lvl="1"/>
            <a:r>
              <a:rPr lang="en-AU" dirty="0">
                <a:solidFill>
                  <a:srgbClr val="FF0000"/>
                </a:solidFill>
              </a:rPr>
              <a:t>Scope: </a:t>
            </a:r>
            <a:r>
              <a:rPr lang="en-AU" dirty="0"/>
              <a:t>Who the policy covers </a:t>
            </a:r>
          </a:p>
          <a:p>
            <a:pPr lvl="1"/>
            <a:r>
              <a:rPr lang="en-AU" dirty="0">
                <a:solidFill>
                  <a:srgbClr val="FF0000"/>
                </a:solidFill>
              </a:rPr>
              <a:t>Definitions</a:t>
            </a:r>
            <a:r>
              <a:rPr lang="en-AU" dirty="0"/>
              <a:t>: Key terms in the Policy e.g.: Recruitment, Selection, Probation </a:t>
            </a:r>
          </a:p>
          <a:p>
            <a:pPr lvl="1"/>
            <a:r>
              <a:rPr lang="en-AU" dirty="0">
                <a:solidFill>
                  <a:srgbClr val="FF0000"/>
                </a:solidFill>
              </a:rPr>
              <a:t>Related Policies and Documents: </a:t>
            </a:r>
            <a:r>
              <a:rPr lang="en-AU" dirty="0"/>
              <a:t>This includes legislation, a CBA (if the company has one) and other organisational documents that link to the relevant policy</a:t>
            </a:r>
          </a:p>
          <a:p>
            <a:pPr marL="0" indent="0">
              <a:buNone/>
            </a:pPr>
            <a:endParaRPr lang="en-AU" dirty="0"/>
          </a:p>
        </p:txBody>
      </p:sp>
    </p:spTree>
    <p:extLst>
      <p:ext uri="{BB962C8B-B14F-4D97-AF65-F5344CB8AC3E}">
        <p14:creationId xmlns:p14="http://schemas.microsoft.com/office/powerpoint/2010/main" val="1431508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Assessment Structure</a:t>
            </a:r>
          </a:p>
        </p:txBody>
      </p:sp>
      <p:sp>
        <p:nvSpPr>
          <p:cNvPr id="3" name="Content Placeholder 2"/>
          <p:cNvSpPr>
            <a:spLocks noGrp="1"/>
          </p:cNvSpPr>
          <p:nvPr>
            <p:ph idx="1"/>
          </p:nvPr>
        </p:nvSpPr>
        <p:spPr>
          <a:xfrm>
            <a:off x="457200" y="1313896"/>
            <a:ext cx="8229600" cy="4554244"/>
          </a:xfrm>
        </p:spPr>
        <p:txBody>
          <a:bodyPr>
            <a:normAutofit fontScale="77500" lnSpcReduction="20000"/>
          </a:bodyPr>
          <a:lstStyle/>
          <a:p>
            <a:pPr lvl="1"/>
            <a:r>
              <a:rPr lang="en-AU" dirty="0">
                <a:solidFill>
                  <a:srgbClr val="FF0000"/>
                </a:solidFill>
              </a:rPr>
              <a:t>Policy Statement: </a:t>
            </a:r>
            <a:r>
              <a:rPr lang="en-AU" dirty="0"/>
              <a:t>The policy statement is the governing principle, plan, or understanding that guides the action. It states what we do, but not how. The policy statement(s) should be brief, and is enhanced by the information within the next sections of the policy</a:t>
            </a:r>
          </a:p>
          <a:p>
            <a:pPr marL="457200" lvl="1" indent="0">
              <a:buNone/>
            </a:pPr>
            <a:r>
              <a:rPr lang="en-AU" b="1" dirty="0">
                <a:solidFill>
                  <a:srgbClr val="C00000"/>
                </a:solidFill>
              </a:rPr>
              <a:t>Details of the Policy</a:t>
            </a:r>
          </a:p>
          <a:p>
            <a:pPr marL="457200" lvl="1" indent="0">
              <a:buNone/>
            </a:pPr>
            <a:r>
              <a:rPr lang="en-AU" dirty="0">
                <a:solidFill>
                  <a:srgbClr val="FF0000"/>
                </a:solidFill>
              </a:rPr>
              <a:t>Activities: </a:t>
            </a:r>
            <a:r>
              <a:rPr lang="en-AU" dirty="0"/>
              <a:t>What is the recruitment and selection process or Training &amp; Development Process or Performance Management Process? – What are the steps in the process</a:t>
            </a:r>
          </a:p>
          <a:p>
            <a:pPr lvl="1"/>
            <a:r>
              <a:rPr lang="en-AU" dirty="0">
                <a:solidFill>
                  <a:srgbClr val="FF0000"/>
                </a:solidFill>
              </a:rPr>
              <a:t>Grievance Procedures: </a:t>
            </a:r>
            <a:r>
              <a:rPr lang="en-AU" dirty="0"/>
              <a:t>What is the process for dealing with challenges to outcomes?</a:t>
            </a:r>
            <a:endParaRPr lang="en-AU" dirty="0">
              <a:solidFill>
                <a:srgbClr val="FF0000"/>
              </a:solidFill>
            </a:endParaRPr>
          </a:p>
          <a:p>
            <a:pPr lvl="1"/>
            <a:r>
              <a:rPr lang="en-AU" dirty="0">
                <a:solidFill>
                  <a:srgbClr val="FF0000"/>
                </a:solidFill>
              </a:rPr>
              <a:t>Accountabilities: </a:t>
            </a:r>
            <a:r>
              <a:rPr lang="en-AU" dirty="0"/>
              <a:t>Who is involved and responsible for the policy and its effectiveness? </a:t>
            </a:r>
          </a:p>
          <a:p>
            <a:pPr lvl="1"/>
            <a:r>
              <a:rPr lang="en-AU" dirty="0">
                <a:solidFill>
                  <a:srgbClr val="FF0000"/>
                </a:solidFill>
              </a:rPr>
              <a:t>Appendices</a:t>
            </a:r>
          </a:p>
          <a:p>
            <a:pPr lvl="1"/>
            <a:r>
              <a:rPr lang="en-AU" dirty="0">
                <a:solidFill>
                  <a:srgbClr val="FF0000"/>
                </a:solidFill>
              </a:rPr>
              <a:t>References</a:t>
            </a:r>
          </a:p>
          <a:p>
            <a:pPr marL="0" indent="0">
              <a:buNone/>
            </a:pPr>
            <a:endParaRPr lang="en-AU" dirty="0"/>
          </a:p>
        </p:txBody>
      </p:sp>
    </p:spTree>
    <p:extLst>
      <p:ext uri="{BB962C8B-B14F-4D97-AF65-F5344CB8AC3E}">
        <p14:creationId xmlns:p14="http://schemas.microsoft.com/office/powerpoint/2010/main" val="831910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Details</a:t>
            </a:r>
          </a:p>
        </p:txBody>
      </p:sp>
      <p:sp>
        <p:nvSpPr>
          <p:cNvPr id="3" name="Content Placeholder 2"/>
          <p:cNvSpPr>
            <a:spLocks noGrp="1"/>
          </p:cNvSpPr>
          <p:nvPr>
            <p:ph sz="half" idx="1"/>
          </p:nvPr>
        </p:nvSpPr>
        <p:spPr>
          <a:xfrm>
            <a:off x="253014" y="1271726"/>
            <a:ext cx="4038600" cy="4525963"/>
          </a:xfrm>
        </p:spPr>
        <p:txBody>
          <a:bodyPr>
            <a:normAutofit fontScale="70000" lnSpcReduction="20000"/>
          </a:bodyPr>
          <a:lstStyle/>
          <a:p>
            <a:r>
              <a:rPr lang="en-AU" dirty="0">
                <a:solidFill>
                  <a:srgbClr val="FF0000"/>
                </a:solidFill>
              </a:rPr>
              <a:t>Recruitment and Selection</a:t>
            </a:r>
          </a:p>
          <a:p>
            <a:pPr lvl="1"/>
            <a:r>
              <a:rPr lang="en-AU" dirty="0"/>
              <a:t>Recruitment Process</a:t>
            </a:r>
          </a:p>
          <a:p>
            <a:pPr lvl="1"/>
            <a:r>
              <a:rPr lang="en-AU" sz="2600" dirty="0"/>
              <a:t>Selection</a:t>
            </a:r>
            <a:r>
              <a:rPr lang="en-AU" dirty="0"/>
              <a:t> Process</a:t>
            </a:r>
          </a:p>
          <a:p>
            <a:pPr lvl="1"/>
            <a:r>
              <a:rPr lang="en-AU" dirty="0"/>
              <a:t>Probation</a:t>
            </a:r>
          </a:p>
          <a:p>
            <a:pPr lvl="1"/>
            <a:r>
              <a:rPr lang="en-AU" dirty="0"/>
              <a:t>Induction</a:t>
            </a:r>
          </a:p>
          <a:p>
            <a:r>
              <a:rPr lang="en-AU" dirty="0">
                <a:solidFill>
                  <a:srgbClr val="FF0000"/>
                </a:solidFill>
              </a:rPr>
              <a:t>Training and Development</a:t>
            </a:r>
          </a:p>
          <a:p>
            <a:pPr lvl="1"/>
            <a:r>
              <a:rPr lang="en-AU" dirty="0"/>
              <a:t>On the Job Training</a:t>
            </a:r>
          </a:p>
          <a:p>
            <a:pPr lvl="1"/>
            <a:r>
              <a:rPr lang="en-AU" dirty="0"/>
              <a:t>Formal Training </a:t>
            </a:r>
          </a:p>
          <a:p>
            <a:pPr lvl="1"/>
            <a:r>
              <a:rPr lang="en-AU" dirty="0"/>
              <a:t>Career Management/Development</a:t>
            </a:r>
          </a:p>
          <a:p>
            <a:r>
              <a:rPr lang="en-AU" dirty="0">
                <a:solidFill>
                  <a:srgbClr val="FF0000"/>
                </a:solidFill>
              </a:rPr>
              <a:t>Performance Management</a:t>
            </a:r>
          </a:p>
          <a:p>
            <a:pPr lvl="1"/>
            <a:r>
              <a:rPr lang="en-AU" dirty="0"/>
              <a:t>Performance Management process</a:t>
            </a:r>
          </a:p>
          <a:p>
            <a:pPr lvl="1"/>
            <a:r>
              <a:rPr lang="en-AU" dirty="0"/>
              <a:t>Performance Appraisal approach</a:t>
            </a:r>
          </a:p>
          <a:p>
            <a:pPr lvl="1"/>
            <a:r>
              <a:rPr lang="en-AU" dirty="0"/>
              <a:t>Managing Underperformers (through to termination)</a:t>
            </a:r>
          </a:p>
          <a:p>
            <a:pPr lvl="1"/>
            <a:r>
              <a:rPr lang="en-AU" dirty="0"/>
              <a:t>Managing high achievers</a:t>
            </a:r>
          </a:p>
          <a:p>
            <a:pPr marL="0" indent="0">
              <a:buNone/>
            </a:pPr>
            <a:endParaRPr lang="en-AU" dirty="0"/>
          </a:p>
        </p:txBody>
      </p:sp>
      <p:sp>
        <p:nvSpPr>
          <p:cNvPr id="5" name="Rectangle 4"/>
          <p:cNvSpPr/>
          <p:nvPr/>
        </p:nvSpPr>
        <p:spPr>
          <a:xfrm>
            <a:off x="5308846" y="2571736"/>
            <a:ext cx="3377954" cy="1414338"/>
          </a:xfrm>
          <a:prstGeom prst="rect">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r>
              <a:rPr lang="en-AU" sz="2000" dirty="0">
                <a:solidFill>
                  <a:schemeClr val="tx1"/>
                </a:solidFill>
              </a:rPr>
              <a:t>Link in the HR function to the strategic objectives of the firm</a:t>
            </a:r>
          </a:p>
        </p:txBody>
      </p:sp>
    </p:spTree>
    <p:extLst>
      <p:ext uri="{BB962C8B-B14F-4D97-AF65-F5344CB8AC3E}">
        <p14:creationId xmlns:p14="http://schemas.microsoft.com/office/powerpoint/2010/main" val="4200997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make a perfect policies and procedures document</a:t>
            </a:r>
            <a:br>
              <a:rPr lang="en-US" dirty="0"/>
            </a:br>
            <a:endParaRPr lang="en-US" dirty="0"/>
          </a:p>
        </p:txBody>
      </p:sp>
      <p:sp>
        <p:nvSpPr>
          <p:cNvPr id="3" name="Content Placeholder 2"/>
          <p:cNvSpPr>
            <a:spLocks noGrp="1"/>
          </p:cNvSpPr>
          <p:nvPr>
            <p:ph sz="half" idx="1"/>
          </p:nvPr>
        </p:nvSpPr>
        <p:spPr/>
        <p:txBody>
          <a:bodyPr/>
          <a:lstStyle/>
          <a:p>
            <a:r>
              <a:rPr lang="en-US" dirty="0">
                <a:hlinkClick r:id="rId2"/>
              </a:rPr>
              <a:t>http://www.hrmonline.com.au/section/featured/perfect-policies-and-procedures-document</a:t>
            </a:r>
            <a:r>
              <a:rPr lang="en-US" dirty="0" smtClean="0">
                <a:hlinkClick r:id="rId2"/>
              </a:rPr>
              <a:t>/</a:t>
            </a:r>
            <a:endParaRPr lang="en-US" dirty="0" smtClean="0"/>
          </a:p>
          <a:p>
            <a:endParaRPr lang="en-US" dirty="0"/>
          </a:p>
          <a:p>
            <a:endParaRPr lang="en-US" dirty="0" smtClean="0"/>
          </a:p>
          <a:p>
            <a:r>
              <a:rPr lang="en-US" smtClean="0"/>
              <a:t>Must have a look</a:t>
            </a:r>
            <a:endParaRPr lang="en-US" dirty="0"/>
          </a:p>
        </p:txBody>
      </p:sp>
    </p:spTree>
    <p:extLst>
      <p:ext uri="{BB962C8B-B14F-4D97-AF65-F5344CB8AC3E}">
        <p14:creationId xmlns:p14="http://schemas.microsoft.com/office/powerpoint/2010/main" val="428960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DEF6BD4BDD0B4D90C52999A51E08F1" ma:contentTypeVersion="0" ma:contentTypeDescription="Create a new document." ma:contentTypeScope="" ma:versionID="c1892927898350893ffcead8fbd6d37e">
  <xsd:schema xmlns:xsd="http://www.w3.org/2001/XMLSchema" xmlns:xs="http://www.w3.org/2001/XMLSchema" xmlns:p="http://schemas.microsoft.com/office/2006/metadata/properties" xmlns:ns2="dacb8815-fc1e-42c3-abc2-788c5fc4ff9d" targetNamespace="http://schemas.microsoft.com/office/2006/metadata/properties" ma:root="true" ma:fieldsID="0c0b49e5e91276836d7310696bcb027a" ns2:_="">
    <xsd:import namespace="dacb8815-fc1e-42c3-abc2-788c5fc4ff9d"/>
    <xsd:element name="properties">
      <xsd:complexType>
        <xsd:sequence>
          <xsd:element name="documentManagement">
            <xsd:complexType>
              <xsd:all>
                <xsd:element ref="ns2:Category"/>
                <xsd:element ref="ns2:Sub_x002d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cb8815-fc1e-42c3-abc2-788c5fc4ff9d" elementFormDefault="qualified">
    <xsd:import namespace="http://schemas.microsoft.com/office/2006/documentManagement/types"/>
    <xsd:import namespace="http://schemas.microsoft.com/office/infopath/2007/PartnerControls"/>
    <xsd:element name="Category" ma:index="8" ma:displayName="Category" ma:default="Logos and templates" ma:format="Dropdown" ma:internalName="Category">
      <xsd:simpleType>
        <xsd:restriction base="dms:Choice">
          <xsd:enumeration value="Staff Leadership"/>
          <xsd:enumeration value="Logos and templates"/>
          <xsd:enumeration value="Prizes and Awards"/>
          <xsd:enumeration value="Peter Faber"/>
          <xsd:enumeration value="Accreditation"/>
          <xsd:enumeration value="Database of Community Engagement"/>
          <xsd:enumeration value="National School Meeting"/>
          <xsd:enumeration value="Marketing and Events"/>
          <xsd:enumeration value="Academic Performance Review &amp; Planning"/>
        </xsd:restriction>
      </xsd:simpleType>
    </xsd:element>
    <xsd:element name="Sub_x002d_category" ma:index="9" nillable="true" ma:displayName="Year" ma:default="2016" ma:format="Dropdown" ma:internalName="Sub_x002d_category">
      <xsd:simpleType>
        <xsd:restriction base="dms:Choice">
          <xsd:enumeration value="2015"/>
          <xsd:enumeration value="2016"/>
          <xsd:enumeration value="2017"/>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dacb8815-fc1e-42c3-abc2-788c5fc4ff9d">Logos and templates</Category>
    <Sub_x002d_category xmlns="dacb8815-fc1e-42c3-abc2-788c5fc4ff9d">2016</Sub_x002d_category>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218A0E-9A2E-46A6-B466-562AFA6DC3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cb8815-fc1e-42c3-abc2-788c5fc4ff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2C28F0D-85CF-4EC6-A1CA-FEE4F0F73A58}">
  <ds:schemaRefs>
    <ds:schemaRef ds:uri="dacb8815-fc1e-42c3-abc2-788c5fc4ff9d"/>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399C6A4-B805-4A77-8C98-70579C2D9B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384</TotalTime>
  <Words>539</Words>
  <Application>Microsoft Macintosh PowerPoint</Application>
  <PresentationFormat>On-screen Show (4:3)</PresentationFormat>
  <Paragraphs>59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Assessment </vt:lpstr>
      <vt:lpstr>Assessment Task 3  Policy </vt:lpstr>
      <vt:lpstr>What is a Policy?</vt:lpstr>
      <vt:lpstr>What is a Policy?</vt:lpstr>
      <vt:lpstr>Assessment </vt:lpstr>
      <vt:lpstr>Assessment Structure</vt:lpstr>
      <vt:lpstr>Assessment Structure</vt:lpstr>
      <vt:lpstr>Details</vt:lpstr>
      <vt:lpstr>How to make a perfect policies and procedures document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ACU</dc:creator>
  <cp:lastModifiedBy>Microsoft Office User</cp:lastModifiedBy>
  <cp:revision>45</cp:revision>
  <dcterms:created xsi:type="dcterms:W3CDTF">2014-01-28T21:33:28Z</dcterms:created>
  <dcterms:modified xsi:type="dcterms:W3CDTF">2017-10-17T12:02:53Z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0x01010075DEF6BD4BDD0B4D90C52999A51E08F1</vt:lpwstr>
  </property>
  <property fmtid="{D5CDD505-2E9C-101B-9397-08002B2CF9AE}" pid="3" name="SPPCopyMoveEvent">
    <vt:lpwstr>1</vt:lpwstr>
  </property>
  <property fmtid="{D5CDD505-2E9C-101B-9397-08002B2CF9AE}" pid="4" name="Order">
    <vt:r8>9500</vt:r8>
  </property>
</Properties>
</file>